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2" r:id="rId4"/>
    <p:sldId id="273" r:id="rId5"/>
    <p:sldId id="276" r:id="rId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E6"/>
    <a:srgbClr val="AB8DBD"/>
    <a:srgbClr val="E8BCFA"/>
    <a:srgbClr val="E9C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4660"/>
  </p:normalViewPr>
  <p:slideViewPr>
    <p:cSldViewPr snapToGrid="0">
      <p:cViewPr varScale="1">
        <p:scale>
          <a:sx n="90" d="100"/>
          <a:sy n="90" d="100"/>
        </p:scale>
        <p:origin x="90"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69548D-5755-4484-9832-A80CB1874E0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9D19838D-FDBC-44D0-8BE8-496E18A8B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13F690A-A09B-4CBC-83CC-99A298ED8F7A}"/>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5" name="頁尾版面配置區 4">
            <a:extLst>
              <a:ext uri="{FF2B5EF4-FFF2-40B4-BE49-F238E27FC236}">
                <a16:creationId xmlns:a16="http://schemas.microsoft.com/office/drawing/2014/main" id="{9FD0F3DD-17EB-4776-AB52-4821D7057E7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3A57F6C-FF15-4B8A-81C9-4AA428A7A0B0}"/>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11638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FFDEAE-B19E-4C84-A92E-6C7E614877B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17A7FA9-96EA-46BB-BF8C-F7A3DF593CB0}"/>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619F6DF-2570-471E-BCB6-0BD6AD9513A3}"/>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5" name="頁尾版面配置區 4">
            <a:extLst>
              <a:ext uri="{FF2B5EF4-FFF2-40B4-BE49-F238E27FC236}">
                <a16:creationId xmlns:a16="http://schemas.microsoft.com/office/drawing/2014/main" id="{1D216B8F-DE5F-413A-BCC1-C3DFF9D828F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AF8FD03-C2B7-44D7-A6BE-EC4C8A8DC3E7}"/>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273930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6BF0DFE-F695-457C-8174-3094541528C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4B2C6CB-78C1-4D0F-BB6C-FA36C31FAE5C}"/>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B57C171-467D-4539-86A0-554C6572279E}"/>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5" name="頁尾版面配置區 4">
            <a:extLst>
              <a:ext uri="{FF2B5EF4-FFF2-40B4-BE49-F238E27FC236}">
                <a16:creationId xmlns:a16="http://schemas.microsoft.com/office/drawing/2014/main" id="{90D9865F-DA86-4B7A-A376-8F4D4BE7066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B9E7B07-7878-49F2-A670-464A70360F81}"/>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393662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8E793B-9C9D-4BC1-9505-A784FC508E5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9F425A2-AFF6-4799-BC61-B2DA0C6780D4}"/>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54BDEC2-137A-4D8F-AC2B-0BEE534724DA}"/>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5" name="頁尾版面配置區 4">
            <a:extLst>
              <a:ext uri="{FF2B5EF4-FFF2-40B4-BE49-F238E27FC236}">
                <a16:creationId xmlns:a16="http://schemas.microsoft.com/office/drawing/2014/main" id="{EF87B102-4F3F-4370-BA64-E6E0C8AA08B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7C4479F-272C-4CA6-BEC2-9AE3DD55B1E0}"/>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329511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94B5D0-E8D3-4C7F-B74C-E5868361967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4DCC4EB-8675-4A23-BD81-D9E1DECC4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EDC45029-B2E3-4094-94B7-9E1CD975EBF3}"/>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5" name="頁尾版面配置區 4">
            <a:extLst>
              <a:ext uri="{FF2B5EF4-FFF2-40B4-BE49-F238E27FC236}">
                <a16:creationId xmlns:a16="http://schemas.microsoft.com/office/drawing/2014/main" id="{99ECA0C8-4B84-4FC1-8FEB-4F2C85DEC9B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5F7A38-498B-43A7-A8EF-37B6856B07D6}"/>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317252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619800-4A22-4E78-AB3E-8EAC9E51397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AD46DAA-09A9-4A45-B0F6-D8F2A665AF4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76FC6D2-F209-46A8-9D6D-0AF8533FCF56}"/>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ED67C58-9175-4863-AB11-EDC2FB5507B2}"/>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6" name="頁尾版面配置區 5">
            <a:extLst>
              <a:ext uri="{FF2B5EF4-FFF2-40B4-BE49-F238E27FC236}">
                <a16:creationId xmlns:a16="http://schemas.microsoft.com/office/drawing/2014/main" id="{6A9FF498-6C40-4A5C-83E0-4B8D86BB1DC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4AB5B46-272D-4321-BB11-EB83C9464328}"/>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270936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1E5C6E-724E-4CCC-9692-9DACDF9C186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B8E8618-F9F1-4C66-A684-2B7220CCD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B0A7CD3B-8C2F-45A5-B001-3526D958E71B}"/>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9ECD632-AE0F-4F24-B015-3EC180171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ED4DF469-7312-4656-9181-AC617055DA4C}"/>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007DC4B-9C24-4C7F-BA16-C8BB28369DD9}"/>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8" name="頁尾版面配置區 7">
            <a:extLst>
              <a:ext uri="{FF2B5EF4-FFF2-40B4-BE49-F238E27FC236}">
                <a16:creationId xmlns:a16="http://schemas.microsoft.com/office/drawing/2014/main" id="{21639AB2-3052-45CC-A4E1-AF7F3CBD621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71E5388-0F97-43FD-816E-54F42819D055}"/>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142739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F6D8B2-09AB-4272-BE35-E68978A3D30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62A842D-818C-40FE-82ED-F89661C35BA1}"/>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4" name="頁尾版面配置區 3">
            <a:extLst>
              <a:ext uri="{FF2B5EF4-FFF2-40B4-BE49-F238E27FC236}">
                <a16:creationId xmlns:a16="http://schemas.microsoft.com/office/drawing/2014/main" id="{D96191EA-C3C5-4F06-BA2F-0690109FB2E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0ACBB8F-4E25-4AEE-ADF7-FFBD96CD7A6D}"/>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13235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64B8621-3F6D-4F95-8993-165A0D596D54}"/>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3" name="頁尾版面配置區 2">
            <a:extLst>
              <a:ext uri="{FF2B5EF4-FFF2-40B4-BE49-F238E27FC236}">
                <a16:creationId xmlns:a16="http://schemas.microsoft.com/office/drawing/2014/main" id="{2578634E-DD6E-4355-AED5-D9257BA772D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77FAC90-7F72-4025-9071-5D04F2898E93}"/>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301896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623BB6-4117-46D9-ACD9-20F21814437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3750934-861C-4A22-8686-14DC6BE2E0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05C6D24A-F9F6-4EF2-B848-415243673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D7FD401D-B89E-435D-ABF1-D43EDBC6E588}"/>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6" name="頁尾版面配置區 5">
            <a:extLst>
              <a:ext uri="{FF2B5EF4-FFF2-40B4-BE49-F238E27FC236}">
                <a16:creationId xmlns:a16="http://schemas.microsoft.com/office/drawing/2014/main" id="{6F28FF34-6463-46E3-B7D2-1E7D8939A20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EE35A8E-807F-4C60-9716-1AFA913F9F57}"/>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142268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321835-E2D4-4321-B172-548A2CFB093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27DAD59-7F79-486F-BEE9-65CF3AF7B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ECB2DCD-F0D9-46BA-9750-3157432D5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D5962E59-BA38-4FA6-A72D-19C3407356C8}"/>
              </a:ext>
            </a:extLst>
          </p:cNvPr>
          <p:cNvSpPr>
            <a:spLocks noGrp="1"/>
          </p:cNvSpPr>
          <p:nvPr>
            <p:ph type="dt" sz="half" idx="10"/>
          </p:nvPr>
        </p:nvSpPr>
        <p:spPr/>
        <p:txBody>
          <a:bodyPr/>
          <a:lstStyle/>
          <a:p>
            <a:fld id="{5011B902-FB18-4D7E-B47A-4B4417340D32}" type="datetimeFigureOut">
              <a:rPr lang="zh-TW" altLang="en-US" smtClean="0"/>
              <a:t>2025/7/30</a:t>
            </a:fld>
            <a:endParaRPr lang="zh-TW" altLang="en-US"/>
          </a:p>
        </p:txBody>
      </p:sp>
      <p:sp>
        <p:nvSpPr>
          <p:cNvPr id="6" name="頁尾版面配置區 5">
            <a:extLst>
              <a:ext uri="{FF2B5EF4-FFF2-40B4-BE49-F238E27FC236}">
                <a16:creationId xmlns:a16="http://schemas.microsoft.com/office/drawing/2014/main" id="{F4E3E488-3FEC-42BB-89C2-DC978B6B954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338CD07-6498-42CE-8958-207E7295CE2F}"/>
              </a:ext>
            </a:extLst>
          </p:cNvPr>
          <p:cNvSpPr>
            <a:spLocks noGrp="1"/>
          </p:cNvSpPr>
          <p:nvPr>
            <p:ph type="sldNum" sz="quarter" idx="12"/>
          </p:nvPr>
        </p:nvSpPr>
        <p:spPr/>
        <p:txBody>
          <a:body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348391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435365D-15A0-4348-A26C-EBFFCC5E5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C6286B1-C3EE-44B0-BADF-D213D6011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C76F5E9-E56D-4237-A674-BD9E4479D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1B902-FB18-4D7E-B47A-4B4417340D32}" type="datetimeFigureOut">
              <a:rPr lang="zh-TW" altLang="en-US" smtClean="0"/>
              <a:t>2025/7/30</a:t>
            </a:fld>
            <a:endParaRPr lang="zh-TW" altLang="en-US"/>
          </a:p>
        </p:txBody>
      </p:sp>
      <p:sp>
        <p:nvSpPr>
          <p:cNvPr id="5" name="頁尾版面配置區 4">
            <a:extLst>
              <a:ext uri="{FF2B5EF4-FFF2-40B4-BE49-F238E27FC236}">
                <a16:creationId xmlns:a16="http://schemas.microsoft.com/office/drawing/2014/main" id="{FD06FCDF-B412-4489-A44E-5386BDDA19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8260201-7F79-4E3E-AF85-8865E5334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2DB17-57DE-421A-99C3-BA052E6AC257}" type="slidenum">
              <a:rPr lang="zh-TW" altLang="en-US" smtClean="0"/>
              <a:t>‹#›</a:t>
            </a:fld>
            <a:endParaRPr lang="zh-TW" altLang="en-US"/>
          </a:p>
        </p:txBody>
      </p:sp>
    </p:spTree>
    <p:extLst>
      <p:ext uri="{BB962C8B-B14F-4D97-AF65-F5344CB8AC3E}">
        <p14:creationId xmlns:p14="http://schemas.microsoft.com/office/powerpoint/2010/main" val="333284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圓角 12">
            <a:extLst>
              <a:ext uri="{FF2B5EF4-FFF2-40B4-BE49-F238E27FC236}">
                <a16:creationId xmlns:a16="http://schemas.microsoft.com/office/drawing/2014/main" id="{B28A705F-F4BD-4FBD-B91E-35183AB1281A}"/>
              </a:ext>
            </a:extLst>
          </p:cNvPr>
          <p:cNvSpPr/>
          <p:nvPr/>
        </p:nvSpPr>
        <p:spPr>
          <a:xfrm>
            <a:off x="2484966" y="2813432"/>
            <a:ext cx="7222066" cy="2740243"/>
          </a:xfrm>
          <a:prstGeom prst="round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FAD0410D-BDE7-4EBB-B026-1217768AEA4B}"/>
              </a:ext>
            </a:extLst>
          </p:cNvPr>
          <p:cNvSpPr/>
          <p:nvPr/>
        </p:nvSpPr>
        <p:spPr>
          <a:xfrm>
            <a:off x="-1" y="0"/>
            <a:ext cx="12192001" cy="19473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4509455A-296D-4802-85A0-C065FBDC8E3D}"/>
              </a:ext>
            </a:extLst>
          </p:cNvPr>
          <p:cNvSpPr>
            <a:spLocks noGrp="1"/>
          </p:cNvSpPr>
          <p:nvPr>
            <p:ph type="ctrTitle"/>
          </p:nvPr>
        </p:nvSpPr>
        <p:spPr>
          <a:xfrm>
            <a:off x="1407905" y="167171"/>
            <a:ext cx="9144000" cy="3560324"/>
          </a:xfrm>
        </p:spPr>
        <p:txBody>
          <a:bodyPr>
            <a:normAutofit/>
          </a:bodyPr>
          <a:lstStyle/>
          <a:p>
            <a:r>
              <a:rPr lang="en-US" altLang="zh-TW" sz="4400" b="1" dirty="0">
                <a:latin typeface="標楷體" panose="03000509000000000000" pitchFamily="65" charset="-120"/>
                <a:ea typeface="標楷體" panose="03000509000000000000" pitchFamily="65" charset="-120"/>
              </a:rPr>
              <a:t> </a:t>
            </a:r>
            <a:r>
              <a:rPr lang="zh-TW" altLang="zh-TW" sz="4400" b="1" dirty="0">
                <a:latin typeface="標楷體" panose="03000509000000000000" pitchFamily="65" charset="-120"/>
                <a:ea typeface="標楷體" panose="03000509000000000000" pitchFamily="65" charset="-120"/>
              </a:rPr>
              <a:t>嶺東科技大學</a:t>
            </a:r>
            <a:r>
              <a:rPr lang="en-US" altLang="zh-TW" sz="4400" b="1" dirty="0">
                <a:latin typeface="標楷體" panose="03000509000000000000" pitchFamily="65" charset="-120"/>
                <a:ea typeface="標楷體" panose="03000509000000000000" pitchFamily="65" charset="-120"/>
              </a:rPr>
              <a:t>114</a:t>
            </a:r>
            <a:r>
              <a:rPr lang="zh-TW" altLang="zh-TW" sz="4400" b="1" dirty="0">
                <a:latin typeface="標楷體" panose="03000509000000000000" pitchFamily="65" charset="-120"/>
                <a:ea typeface="標楷體" panose="03000509000000000000" pitchFamily="65" charset="-120"/>
              </a:rPr>
              <a:t>年高教深耕計畫</a:t>
            </a:r>
            <a:br>
              <a:rPr lang="en-US" altLang="zh-TW" sz="4400" b="1" dirty="0">
                <a:latin typeface="標楷體" panose="03000509000000000000" pitchFamily="65" charset="-120"/>
                <a:ea typeface="標楷體" panose="03000509000000000000" pitchFamily="65" charset="-120"/>
              </a:rPr>
            </a:br>
            <a:r>
              <a:rPr lang="zh-TW" altLang="zh-TW" sz="4400" b="1" dirty="0">
                <a:latin typeface="標楷體" panose="03000509000000000000" pitchFamily="65" charset="-120"/>
                <a:ea typeface="標楷體" panose="03000509000000000000" pitchFamily="65" charset="-120"/>
              </a:rPr>
              <a:t>高教深耕計畫執行成果</a:t>
            </a:r>
            <a:br>
              <a:rPr lang="en-US" altLang="zh-TW" sz="4400" b="1" dirty="0">
                <a:latin typeface="標楷體" panose="03000509000000000000" pitchFamily="65" charset="-120"/>
                <a:ea typeface="標楷體" panose="03000509000000000000" pitchFamily="65" charset="-120"/>
              </a:rPr>
            </a:br>
            <a:br>
              <a:rPr lang="en-US" altLang="zh-TW" sz="4400" b="1" dirty="0">
                <a:latin typeface="標楷體" panose="03000509000000000000" pitchFamily="65" charset="-120"/>
                <a:ea typeface="標楷體" panose="03000509000000000000" pitchFamily="65" charset="-120"/>
              </a:rPr>
            </a:br>
            <a:r>
              <a:rPr lang="en-US" altLang="zh-TW" sz="4400" b="1" dirty="0">
                <a:latin typeface="標楷體" panose="03000509000000000000" pitchFamily="65" charset="-120"/>
                <a:ea typeface="標楷體" panose="03000509000000000000" pitchFamily="65" charset="-120"/>
              </a:rPr>
              <a:t>  </a:t>
            </a:r>
            <a:br>
              <a:rPr lang="en-US" altLang="zh-TW" sz="4800" b="1" dirty="0">
                <a:latin typeface="標楷體" panose="03000509000000000000" pitchFamily="65" charset="-120"/>
                <a:ea typeface="標楷體" panose="03000509000000000000" pitchFamily="65" charset="-120"/>
              </a:rPr>
            </a:br>
            <a:endParaRPr lang="zh-TW" altLang="en-US" sz="4800" dirty="0">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id="{FC5BCAFF-C26F-435B-B4A6-40B753FD5B39}"/>
              </a:ext>
            </a:extLst>
          </p:cNvPr>
          <p:cNvSpPr>
            <a:spLocks noGrp="1"/>
          </p:cNvSpPr>
          <p:nvPr>
            <p:ph type="subTitle" idx="1"/>
          </p:nvPr>
        </p:nvSpPr>
        <p:spPr>
          <a:xfrm>
            <a:off x="1748552" y="5821261"/>
            <a:ext cx="9144000" cy="557586"/>
          </a:xfrm>
        </p:spPr>
        <p:txBody>
          <a:bodyPr>
            <a:normAutofit/>
          </a:bodyPr>
          <a:lstStyle/>
          <a:p>
            <a:r>
              <a:rPr lang="zh-TW" altLang="en-US" sz="3200" dirty="0">
                <a:latin typeface="標楷體" panose="03000509000000000000" pitchFamily="65" charset="-120"/>
                <a:ea typeface="標楷體" panose="03000509000000000000" pitchFamily="65" charset="-120"/>
              </a:rPr>
              <a:t>主辦單位：民生學院  幼兒保育系</a:t>
            </a:r>
          </a:p>
        </p:txBody>
      </p:sp>
      <p:pic>
        <p:nvPicPr>
          <p:cNvPr id="6" name="圖片 5">
            <a:extLst>
              <a:ext uri="{FF2B5EF4-FFF2-40B4-BE49-F238E27FC236}">
                <a16:creationId xmlns:a16="http://schemas.microsoft.com/office/drawing/2014/main" id="{D1EEB19D-6080-431D-A225-D7C555A98F80}"/>
              </a:ext>
            </a:extLst>
          </p:cNvPr>
          <p:cNvPicPr>
            <a:picLocks noChangeAspect="1"/>
          </p:cNvPicPr>
          <p:nvPr/>
        </p:nvPicPr>
        <p:blipFill>
          <a:blip r:embed="rId2"/>
          <a:stretch>
            <a:fillRect/>
          </a:stretch>
        </p:blipFill>
        <p:spPr>
          <a:xfrm>
            <a:off x="150864" y="237974"/>
            <a:ext cx="1597688" cy="571830"/>
          </a:xfrm>
          <a:prstGeom prst="rect">
            <a:avLst/>
          </a:prstGeom>
        </p:spPr>
      </p:pic>
      <p:pic>
        <p:nvPicPr>
          <p:cNvPr id="11" name="圖片 10">
            <a:extLst>
              <a:ext uri="{FF2B5EF4-FFF2-40B4-BE49-F238E27FC236}">
                <a16:creationId xmlns:a16="http://schemas.microsoft.com/office/drawing/2014/main" id="{843DF2DD-4477-4167-B0D0-129CFE5B4FDB}"/>
              </a:ext>
            </a:extLst>
          </p:cNvPr>
          <p:cNvPicPr>
            <a:picLocks noChangeAspect="1"/>
          </p:cNvPicPr>
          <p:nvPr/>
        </p:nvPicPr>
        <p:blipFill>
          <a:blip r:embed="rId3"/>
          <a:stretch>
            <a:fillRect/>
          </a:stretch>
        </p:blipFill>
        <p:spPr>
          <a:xfrm>
            <a:off x="10744200" y="3942336"/>
            <a:ext cx="1312334" cy="2825222"/>
          </a:xfrm>
          <a:prstGeom prst="rect">
            <a:avLst/>
          </a:prstGeom>
        </p:spPr>
      </p:pic>
      <p:sp>
        <p:nvSpPr>
          <p:cNvPr id="5" name="矩形 4">
            <a:extLst>
              <a:ext uri="{FF2B5EF4-FFF2-40B4-BE49-F238E27FC236}">
                <a16:creationId xmlns:a16="http://schemas.microsoft.com/office/drawing/2014/main" id="{E711903D-68C6-488A-AC22-45BF1794CB26}"/>
              </a:ext>
            </a:extLst>
          </p:cNvPr>
          <p:cNvSpPr/>
          <p:nvPr/>
        </p:nvSpPr>
        <p:spPr>
          <a:xfrm>
            <a:off x="2880292" y="2879607"/>
            <a:ext cx="6732169" cy="2308324"/>
          </a:xfrm>
          <a:prstGeom prst="rect">
            <a:avLst/>
          </a:prstGeom>
        </p:spPr>
        <p:txBody>
          <a:bodyPr wrap="square">
            <a:spAutoFit/>
          </a:bodyPr>
          <a:lstStyle/>
          <a:p>
            <a:r>
              <a:rPr lang="zh-TW" altLang="en-US" sz="2400" dirty="0">
                <a:latin typeface="標楷體" panose="03000509000000000000" pitchFamily="65" charset="-120"/>
                <a:ea typeface="標楷體" panose="03000509000000000000" pitchFamily="65" charset="-120"/>
              </a:rPr>
              <a:t>面向一：</a:t>
            </a:r>
            <a:r>
              <a:rPr lang="zh-TW" altLang="zh-TW" dirty="0"/>
              <a:t>教學創新精進</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策略</a:t>
            </a:r>
            <a:r>
              <a:rPr lang="en-US" altLang="zh-TW" dirty="0"/>
              <a:t>1-1</a:t>
            </a:r>
            <a:r>
              <a:rPr lang="zh-TW" altLang="zh-TW" dirty="0"/>
              <a:t>：厚植學生專業知能策略</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行動方案：</a:t>
            </a:r>
            <a:r>
              <a:rPr lang="en-US" altLang="zh-TW" dirty="0"/>
              <a:t>114 </a:t>
            </a:r>
            <a:r>
              <a:rPr lang="zh-TW" altLang="zh-TW" dirty="0"/>
              <a:t>梳理院系特色培育學生多元素養方案</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課程：</a:t>
            </a:r>
            <a:r>
              <a:rPr lang="zh-TW" altLang="zh-TW" dirty="0"/>
              <a:t>融合 ×</a:t>
            </a:r>
            <a:r>
              <a:rPr lang="en-US" altLang="zh-TW" dirty="0"/>
              <a:t> STEAM</a:t>
            </a:r>
            <a:r>
              <a:rPr lang="zh-TW" altLang="zh-TW" dirty="0"/>
              <a:t>：幼兒園課程調整與實踐策略分享講座</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地點：</a:t>
            </a:r>
            <a:r>
              <a:rPr lang="zh-TW" altLang="zh-TW" dirty="0"/>
              <a:t>春安校區仙庭樓</a:t>
            </a:r>
            <a:r>
              <a:rPr lang="en-US" altLang="zh-TW" dirty="0"/>
              <a:t>HT205</a:t>
            </a:r>
            <a:r>
              <a:rPr lang="zh-TW" altLang="zh-TW" dirty="0"/>
              <a:t>教室</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日期：</a:t>
            </a:r>
            <a:r>
              <a:rPr lang="en-US" altLang="zh-TW" dirty="0"/>
              <a:t>114</a:t>
            </a:r>
            <a:r>
              <a:rPr lang="zh-TW" altLang="zh-TW" dirty="0"/>
              <a:t>年</a:t>
            </a:r>
            <a:r>
              <a:rPr lang="en-US" altLang="zh-TW" dirty="0"/>
              <a:t>6</a:t>
            </a:r>
            <a:r>
              <a:rPr lang="zh-TW" altLang="zh-TW" dirty="0"/>
              <a:t>月</a:t>
            </a:r>
            <a:r>
              <a:rPr lang="en-US" altLang="zh-TW" dirty="0"/>
              <a:t>3</a:t>
            </a:r>
            <a:r>
              <a:rPr lang="zh-TW" altLang="zh-TW" dirty="0"/>
              <a:t>日 </a:t>
            </a:r>
            <a:r>
              <a:rPr lang="en-US" altLang="zh-TW" dirty="0"/>
              <a:t>09</a:t>
            </a:r>
            <a:r>
              <a:rPr lang="zh-TW" altLang="zh-TW" dirty="0"/>
              <a:t>：</a:t>
            </a:r>
            <a:r>
              <a:rPr lang="en-US" altLang="zh-TW" dirty="0"/>
              <a:t>00-12</a:t>
            </a:r>
            <a:r>
              <a:rPr lang="zh-TW" altLang="zh-TW" dirty="0"/>
              <a:t>：</a:t>
            </a:r>
            <a:r>
              <a:rPr lang="en-US" altLang="zh-TW" dirty="0"/>
              <a:t>00</a:t>
            </a:r>
            <a:endParaRPr lang="zh-TW" altLang="en-US" dirty="0"/>
          </a:p>
        </p:txBody>
      </p:sp>
    </p:spTree>
    <p:extLst>
      <p:ext uri="{BB962C8B-B14F-4D97-AF65-F5344CB8AC3E}">
        <p14:creationId xmlns:p14="http://schemas.microsoft.com/office/powerpoint/2010/main" val="420508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FECF569B-8E64-49EB-9359-054859A30415}"/>
              </a:ext>
            </a:extLst>
          </p:cNvPr>
          <p:cNvSpPr/>
          <p:nvPr/>
        </p:nvSpPr>
        <p:spPr>
          <a:xfrm>
            <a:off x="-1" y="0"/>
            <a:ext cx="12192001" cy="17668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圓角 8">
            <a:extLst>
              <a:ext uri="{FF2B5EF4-FFF2-40B4-BE49-F238E27FC236}">
                <a16:creationId xmlns:a16="http://schemas.microsoft.com/office/drawing/2014/main" id="{4551140A-DF7A-4531-A584-3D68315BDB25}"/>
              </a:ext>
            </a:extLst>
          </p:cNvPr>
          <p:cNvSpPr/>
          <p:nvPr/>
        </p:nvSpPr>
        <p:spPr>
          <a:xfrm>
            <a:off x="1373591" y="2771374"/>
            <a:ext cx="9444816" cy="30233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8C80B206-093F-45A0-9E3B-385182078B71}"/>
              </a:ext>
            </a:extLst>
          </p:cNvPr>
          <p:cNvSpPr>
            <a:spLocks noGrp="1"/>
          </p:cNvSpPr>
          <p:nvPr>
            <p:ph type="title"/>
          </p:nvPr>
        </p:nvSpPr>
        <p:spPr>
          <a:xfrm>
            <a:off x="838199" y="344787"/>
            <a:ext cx="10515600" cy="1325563"/>
          </a:xfrm>
        </p:spPr>
        <p:txBody>
          <a:bodyPr/>
          <a:lstStyle/>
          <a:p>
            <a:pPr algn="ctr"/>
            <a:r>
              <a:rPr lang="zh-TW" altLang="en-US" dirty="0">
                <a:latin typeface="標楷體" panose="03000509000000000000" pitchFamily="65" charset="-120"/>
                <a:ea typeface="標楷體" panose="03000509000000000000" pitchFamily="65" charset="-120"/>
              </a:rPr>
              <a:t>活動目的</a:t>
            </a:r>
          </a:p>
        </p:txBody>
      </p:sp>
      <p:sp>
        <p:nvSpPr>
          <p:cNvPr id="3" name="內容版面配置區 2">
            <a:extLst>
              <a:ext uri="{FF2B5EF4-FFF2-40B4-BE49-F238E27FC236}">
                <a16:creationId xmlns:a16="http://schemas.microsoft.com/office/drawing/2014/main" id="{26622F03-A680-43E9-B1C1-308B773FACEF}"/>
              </a:ext>
            </a:extLst>
          </p:cNvPr>
          <p:cNvSpPr>
            <a:spLocks noGrp="1"/>
          </p:cNvSpPr>
          <p:nvPr>
            <p:ph idx="1"/>
          </p:nvPr>
        </p:nvSpPr>
        <p:spPr>
          <a:xfrm>
            <a:off x="1858433" y="3210442"/>
            <a:ext cx="8475132" cy="1356442"/>
          </a:xfrm>
        </p:spPr>
        <p:txBody>
          <a:bodyPr>
            <a:noAutofit/>
          </a:bodyPr>
          <a:lstStyle/>
          <a:p>
            <a:pPr marL="0" indent="0">
              <a:buNone/>
            </a:pPr>
            <a:r>
              <a:rPr lang="zh-TW" altLang="zh-TW" dirty="0"/>
              <a:t>本活動旨在提升幼兒保育相關師生對融合教育與</a:t>
            </a:r>
            <a:r>
              <a:rPr lang="en-US" altLang="zh-TW" dirty="0"/>
              <a:t>STEAM</a:t>
            </a:r>
            <a:r>
              <a:rPr lang="zh-TW" altLang="zh-TW" dirty="0"/>
              <a:t>教育的認識與實踐能力，聚焦於幼兒園課程中如何因應融合教育需求進行有效的課程調整與策略運用，特別針對學前階段不同年齡層（幼幼班、小班、中班及大班）的學習需求與發展特性，提供實務經驗與教學方法的分享。</a:t>
            </a:r>
          </a:p>
          <a:p>
            <a:pPr marL="0" indent="0">
              <a:buNone/>
            </a:pPr>
            <a:endParaRPr lang="en-US" altLang="zh-TW" sz="32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46633107-FE13-4B61-9EEE-7A284C89E9C0}"/>
              </a:ext>
            </a:extLst>
          </p:cNvPr>
          <p:cNvPicPr>
            <a:picLocks noChangeAspect="1"/>
          </p:cNvPicPr>
          <p:nvPr/>
        </p:nvPicPr>
        <p:blipFill>
          <a:blip r:embed="rId2"/>
          <a:stretch>
            <a:fillRect/>
          </a:stretch>
        </p:blipFill>
        <p:spPr>
          <a:xfrm>
            <a:off x="217354" y="170662"/>
            <a:ext cx="1856979" cy="666245"/>
          </a:xfrm>
          <a:prstGeom prst="rect">
            <a:avLst/>
          </a:prstGeom>
        </p:spPr>
      </p:pic>
    </p:spTree>
    <p:extLst>
      <p:ext uri="{BB962C8B-B14F-4D97-AF65-F5344CB8AC3E}">
        <p14:creationId xmlns:p14="http://schemas.microsoft.com/office/powerpoint/2010/main" val="122721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B48390BC-760E-4878-BF8F-3627D93A62E2}"/>
              </a:ext>
            </a:extLst>
          </p:cNvPr>
          <p:cNvSpPr/>
          <p:nvPr/>
        </p:nvSpPr>
        <p:spPr>
          <a:xfrm>
            <a:off x="-1" y="0"/>
            <a:ext cx="12192001" cy="17668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8C80B206-093F-45A0-9E3B-385182078B71}"/>
              </a:ext>
            </a:extLst>
          </p:cNvPr>
          <p:cNvSpPr>
            <a:spLocks noGrp="1"/>
          </p:cNvSpPr>
          <p:nvPr>
            <p:ph type="title"/>
          </p:nvPr>
        </p:nvSpPr>
        <p:spPr>
          <a:xfrm>
            <a:off x="838199" y="344787"/>
            <a:ext cx="10515600" cy="1325563"/>
          </a:xfrm>
        </p:spPr>
        <p:txBody>
          <a:bodyPr/>
          <a:lstStyle/>
          <a:p>
            <a:pPr algn="ctr"/>
            <a:r>
              <a:rPr lang="zh-TW" altLang="en-US" dirty="0">
                <a:latin typeface="標楷體" panose="03000509000000000000" pitchFamily="65" charset="-120"/>
                <a:ea typeface="標楷體" panose="03000509000000000000" pitchFamily="65" charset="-120"/>
              </a:rPr>
              <a:t>活 動 花 絮</a:t>
            </a:r>
          </a:p>
        </p:txBody>
      </p:sp>
      <p:sp>
        <p:nvSpPr>
          <p:cNvPr id="3" name="內容版面配置區 2">
            <a:extLst>
              <a:ext uri="{FF2B5EF4-FFF2-40B4-BE49-F238E27FC236}">
                <a16:creationId xmlns:a16="http://schemas.microsoft.com/office/drawing/2014/main" id="{26622F03-A680-43E9-B1C1-308B773FACEF}"/>
              </a:ext>
            </a:extLst>
          </p:cNvPr>
          <p:cNvSpPr>
            <a:spLocks noGrp="1"/>
          </p:cNvSpPr>
          <p:nvPr>
            <p:ph idx="1"/>
          </p:nvPr>
        </p:nvSpPr>
        <p:spPr>
          <a:xfrm>
            <a:off x="7533945" y="6055802"/>
            <a:ext cx="3555814" cy="343459"/>
          </a:xfrm>
        </p:spPr>
        <p:txBody>
          <a:bodyPr>
            <a:noAutofit/>
          </a:bodyPr>
          <a:lstStyle/>
          <a:p>
            <a:pPr marL="0" indent="0">
              <a:buNone/>
            </a:pPr>
            <a:r>
              <a:rPr lang="zh-TW" altLang="en-US" sz="1400" dirty="0">
                <a:latin typeface="標楷體" panose="03000509000000000000" pitchFamily="65" charset="-120"/>
                <a:ea typeface="標楷體" panose="03000509000000000000" pitchFamily="65" charset="-120"/>
              </a:rPr>
              <a:t>演講內容</a:t>
            </a:r>
            <a:r>
              <a:rPr lang="en-US" altLang="zh-TW" sz="1400" dirty="0">
                <a:latin typeface="標楷體" panose="03000509000000000000" pitchFamily="65" charset="-120"/>
                <a:ea typeface="標楷體" panose="03000509000000000000" pitchFamily="65" charset="-120"/>
              </a:rPr>
              <a:t>-UDL</a:t>
            </a:r>
            <a:r>
              <a:rPr lang="zh-TW" altLang="en-US" sz="1400" dirty="0">
                <a:latin typeface="標楷體" panose="03000509000000000000" pitchFamily="65" charset="-120"/>
                <a:ea typeface="標楷體" panose="03000509000000000000" pitchFamily="65" charset="-120"/>
              </a:rPr>
              <a:t>課程設計的原理原則</a:t>
            </a:r>
            <a:endParaRPr lang="en-US" altLang="zh-TW" sz="14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46633107-FE13-4B61-9EEE-7A284C89E9C0}"/>
              </a:ext>
            </a:extLst>
          </p:cNvPr>
          <p:cNvPicPr>
            <a:picLocks noChangeAspect="1"/>
          </p:cNvPicPr>
          <p:nvPr/>
        </p:nvPicPr>
        <p:blipFill>
          <a:blip r:embed="rId2"/>
          <a:stretch>
            <a:fillRect/>
          </a:stretch>
        </p:blipFill>
        <p:spPr>
          <a:xfrm>
            <a:off x="217354" y="170662"/>
            <a:ext cx="1856979" cy="666245"/>
          </a:xfrm>
          <a:prstGeom prst="rect">
            <a:avLst/>
          </a:prstGeom>
        </p:spPr>
      </p:pic>
      <p:pic>
        <p:nvPicPr>
          <p:cNvPr id="8" name="圖片 7">
            <a:extLst>
              <a:ext uri="{FF2B5EF4-FFF2-40B4-BE49-F238E27FC236}">
                <a16:creationId xmlns:a16="http://schemas.microsoft.com/office/drawing/2014/main" id="{606C546D-AAE0-430A-AEEC-1401DE26DB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2349182"/>
            <a:ext cx="4254796" cy="3430523"/>
          </a:xfrm>
          <a:prstGeom prst="rect">
            <a:avLst/>
          </a:prstGeom>
          <a:noFill/>
          <a:ln>
            <a:noFill/>
          </a:ln>
        </p:spPr>
      </p:pic>
      <p:pic>
        <p:nvPicPr>
          <p:cNvPr id="9" name="圖片 8">
            <a:extLst>
              <a:ext uri="{FF2B5EF4-FFF2-40B4-BE49-F238E27FC236}">
                <a16:creationId xmlns:a16="http://schemas.microsoft.com/office/drawing/2014/main" id="{A8E358DB-E7DB-4697-A24A-3197A0C4841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397" y="2498038"/>
            <a:ext cx="4177896" cy="3281667"/>
          </a:xfrm>
          <a:prstGeom prst="rect">
            <a:avLst/>
          </a:prstGeom>
          <a:noFill/>
          <a:ln>
            <a:noFill/>
          </a:ln>
        </p:spPr>
      </p:pic>
      <p:sp>
        <p:nvSpPr>
          <p:cNvPr id="11" name="內容版面配置區 2">
            <a:extLst>
              <a:ext uri="{FF2B5EF4-FFF2-40B4-BE49-F238E27FC236}">
                <a16:creationId xmlns:a16="http://schemas.microsoft.com/office/drawing/2014/main" id="{7BE3E54D-CE06-45FB-9ECA-19E49E8FD52E}"/>
              </a:ext>
            </a:extLst>
          </p:cNvPr>
          <p:cNvSpPr txBox="1">
            <a:spLocks/>
          </p:cNvSpPr>
          <p:nvPr/>
        </p:nvSpPr>
        <p:spPr>
          <a:xfrm>
            <a:off x="1187690" y="6009994"/>
            <a:ext cx="3555814" cy="34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1400">
                <a:latin typeface="標楷體" panose="03000509000000000000" pitchFamily="65" charset="-120"/>
                <a:ea typeface="標楷體" panose="03000509000000000000" pitchFamily="65" charset="-120"/>
              </a:rPr>
              <a:t>演講內容</a:t>
            </a:r>
            <a:r>
              <a:rPr lang="en-US" altLang="zh-TW" sz="1400">
                <a:latin typeface="標楷體" panose="03000509000000000000" pitchFamily="65" charset="-120"/>
                <a:ea typeface="標楷體" panose="03000509000000000000" pitchFamily="65" charset="-120"/>
              </a:rPr>
              <a:t>-UDL</a:t>
            </a:r>
            <a:r>
              <a:rPr lang="zh-TW" altLang="en-US" sz="1400">
                <a:latin typeface="標楷體" panose="03000509000000000000" pitchFamily="65" charset="-120"/>
                <a:ea typeface="標楷體" panose="03000509000000000000" pitchFamily="65" charset="-120"/>
              </a:rPr>
              <a:t>課程設計的原理原則</a:t>
            </a:r>
            <a:endParaRPr lang="en-US" altLang="zh-TW"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833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55514EBA-6668-4A05-80E7-C5C7A5318353}"/>
              </a:ext>
            </a:extLst>
          </p:cNvPr>
          <p:cNvSpPr/>
          <p:nvPr/>
        </p:nvSpPr>
        <p:spPr>
          <a:xfrm>
            <a:off x="-1" y="0"/>
            <a:ext cx="12192001" cy="17668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8C80B206-093F-45A0-9E3B-385182078B71}"/>
              </a:ext>
            </a:extLst>
          </p:cNvPr>
          <p:cNvSpPr>
            <a:spLocks noGrp="1"/>
          </p:cNvSpPr>
          <p:nvPr>
            <p:ph type="title"/>
          </p:nvPr>
        </p:nvSpPr>
        <p:spPr>
          <a:xfrm>
            <a:off x="774451" y="262964"/>
            <a:ext cx="10515600" cy="1325563"/>
          </a:xfrm>
        </p:spPr>
        <p:txBody>
          <a:bodyPr/>
          <a:lstStyle/>
          <a:p>
            <a:pPr algn="ctr"/>
            <a:r>
              <a:rPr lang="zh-TW" altLang="en-US" dirty="0">
                <a:latin typeface="標楷體" panose="03000509000000000000" pitchFamily="65" charset="-120"/>
                <a:ea typeface="標楷體" panose="03000509000000000000" pitchFamily="65" charset="-120"/>
              </a:rPr>
              <a:t>活 動 花 絮</a:t>
            </a:r>
          </a:p>
        </p:txBody>
      </p:sp>
      <p:pic>
        <p:nvPicPr>
          <p:cNvPr id="5" name="圖片 4">
            <a:extLst>
              <a:ext uri="{FF2B5EF4-FFF2-40B4-BE49-F238E27FC236}">
                <a16:creationId xmlns:a16="http://schemas.microsoft.com/office/drawing/2014/main" id="{46633107-FE13-4B61-9EEE-7A284C89E9C0}"/>
              </a:ext>
            </a:extLst>
          </p:cNvPr>
          <p:cNvPicPr>
            <a:picLocks noChangeAspect="1"/>
          </p:cNvPicPr>
          <p:nvPr/>
        </p:nvPicPr>
        <p:blipFill>
          <a:blip r:embed="rId2"/>
          <a:stretch>
            <a:fillRect/>
          </a:stretch>
        </p:blipFill>
        <p:spPr>
          <a:xfrm>
            <a:off x="217354" y="170662"/>
            <a:ext cx="1856979" cy="666245"/>
          </a:xfrm>
          <a:prstGeom prst="rect">
            <a:avLst/>
          </a:prstGeom>
        </p:spPr>
      </p:pic>
      <p:sp>
        <p:nvSpPr>
          <p:cNvPr id="9" name="內容版面配置區 2">
            <a:extLst>
              <a:ext uri="{FF2B5EF4-FFF2-40B4-BE49-F238E27FC236}">
                <a16:creationId xmlns:a16="http://schemas.microsoft.com/office/drawing/2014/main" id="{6C5A438F-4DE6-44CB-857F-6E4077E9E43E}"/>
              </a:ext>
            </a:extLst>
          </p:cNvPr>
          <p:cNvSpPr txBox="1">
            <a:spLocks/>
          </p:cNvSpPr>
          <p:nvPr/>
        </p:nvSpPr>
        <p:spPr>
          <a:xfrm>
            <a:off x="7533945" y="6055802"/>
            <a:ext cx="3555814" cy="34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1400" dirty="0">
                <a:latin typeface="標楷體" panose="03000509000000000000" pitchFamily="65" charset="-120"/>
                <a:ea typeface="標楷體" panose="03000509000000000000" pitchFamily="65" charset="-120"/>
              </a:rPr>
              <a:t>演講內容</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融合課程架構</a:t>
            </a:r>
            <a:endParaRPr lang="en-US" altLang="zh-TW" sz="1400" dirty="0">
              <a:latin typeface="標楷體" panose="03000509000000000000" pitchFamily="65" charset="-120"/>
              <a:ea typeface="標楷體" panose="03000509000000000000" pitchFamily="65" charset="-120"/>
            </a:endParaRPr>
          </a:p>
        </p:txBody>
      </p:sp>
      <p:sp>
        <p:nvSpPr>
          <p:cNvPr id="12" name="內容版面配置區 2">
            <a:extLst>
              <a:ext uri="{FF2B5EF4-FFF2-40B4-BE49-F238E27FC236}">
                <a16:creationId xmlns:a16="http://schemas.microsoft.com/office/drawing/2014/main" id="{94C4A534-F26E-4C03-9BFC-B75792A8FC77}"/>
              </a:ext>
            </a:extLst>
          </p:cNvPr>
          <p:cNvSpPr txBox="1">
            <a:spLocks/>
          </p:cNvSpPr>
          <p:nvPr/>
        </p:nvSpPr>
        <p:spPr>
          <a:xfrm>
            <a:off x="1806541" y="6055801"/>
            <a:ext cx="3555814" cy="34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TW" altLang="en-US" sz="1400" dirty="0">
                <a:latin typeface="標楷體" panose="03000509000000000000" pitchFamily="65" charset="-120"/>
                <a:ea typeface="標楷體" panose="03000509000000000000" pitchFamily="65" charset="-120"/>
              </a:rPr>
              <a:t>演講內容</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配合課程</a:t>
            </a:r>
            <a:endParaRPr lang="en-US" altLang="zh-TW" sz="1400" dirty="0">
              <a:latin typeface="標楷體" panose="03000509000000000000" pitchFamily="65" charset="-120"/>
              <a:ea typeface="標楷體" panose="03000509000000000000" pitchFamily="65" charset="-120"/>
            </a:endParaRPr>
          </a:p>
        </p:txBody>
      </p:sp>
      <p:pic>
        <p:nvPicPr>
          <p:cNvPr id="13" name="圖片 12">
            <a:extLst>
              <a:ext uri="{FF2B5EF4-FFF2-40B4-BE49-F238E27FC236}">
                <a16:creationId xmlns:a16="http://schemas.microsoft.com/office/drawing/2014/main" id="{5C02C31E-3ED3-4E60-92EB-91136DFA05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453" y="2455507"/>
            <a:ext cx="4392170" cy="3211646"/>
          </a:xfrm>
          <a:prstGeom prst="rect">
            <a:avLst/>
          </a:prstGeom>
          <a:noFill/>
          <a:ln>
            <a:noFill/>
          </a:ln>
        </p:spPr>
      </p:pic>
      <p:pic>
        <p:nvPicPr>
          <p:cNvPr id="15" name="圖片 14">
            <a:extLst>
              <a:ext uri="{FF2B5EF4-FFF2-40B4-BE49-F238E27FC236}">
                <a16:creationId xmlns:a16="http://schemas.microsoft.com/office/drawing/2014/main" id="{2250AB31-C033-4941-BD91-8685655F0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379" y="2523597"/>
            <a:ext cx="4100621" cy="3075466"/>
          </a:xfrm>
          <a:prstGeom prst="rect">
            <a:avLst/>
          </a:prstGeom>
        </p:spPr>
      </p:pic>
    </p:spTree>
    <p:extLst>
      <p:ext uri="{BB962C8B-B14F-4D97-AF65-F5344CB8AC3E}">
        <p14:creationId xmlns:p14="http://schemas.microsoft.com/office/powerpoint/2010/main" val="27198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0B5F822-A3DD-45CF-ABE1-ABE55E6AA30A}"/>
              </a:ext>
            </a:extLst>
          </p:cNvPr>
          <p:cNvSpPr/>
          <p:nvPr/>
        </p:nvSpPr>
        <p:spPr>
          <a:xfrm>
            <a:off x="-1" y="0"/>
            <a:ext cx="12192001" cy="17668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8C80B206-093F-45A0-9E3B-385182078B71}"/>
              </a:ext>
            </a:extLst>
          </p:cNvPr>
          <p:cNvSpPr>
            <a:spLocks noGrp="1"/>
          </p:cNvSpPr>
          <p:nvPr>
            <p:ph type="title"/>
          </p:nvPr>
        </p:nvSpPr>
        <p:spPr>
          <a:xfrm>
            <a:off x="757518" y="0"/>
            <a:ext cx="10515600" cy="1325563"/>
          </a:xfrm>
        </p:spPr>
        <p:txBody>
          <a:bodyPr/>
          <a:lstStyle/>
          <a:p>
            <a:pPr algn="ctr"/>
            <a:endParaRPr lang="zh-TW" altLang="en-US"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46633107-FE13-4B61-9EEE-7A284C89E9C0}"/>
              </a:ext>
            </a:extLst>
          </p:cNvPr>
          <p:cNvPicPr>
            <a:picLocks noChangeAspect="1"/>
          </p:cNvPicPr>
          <p:nvPr/>
        </p:nvPicPr>
        <p:blipFill>
          <a:blip r:embed="rId2"/>
          <a:stretch>
            <a:fillRect/>
          </a:stretch>
        </p:blipFill>
        <p:spPr>
          <a:xfrm>
            <a:off x="217354" y="170662"/>
            <a:ext cx="1856979" cy="666245"/>
          </a:xfrm>
          <a:prstGeom prst="rect">
            <a:avLst/>
          </a:prstGeom>
        </p:spPr>
      </p:pic>
      <p:sp>
        <p:nvSpPr>
          <p:cNvPr id="7" name="內容版面配置區 6">
            <a:extLst>
              <a:ext uri="{FF2B5EF4-FFF2-40B4-BE49-F238E27FC236}">
                <a16:creationId xmlns:a16="http://schemas.microsoft.com/office/drawing/2014/main" id="{C4EBBF4A-330E-435A-99F4-3032F70DC71E}"/>
              </a:ext>
            </a:extLst>
          </p:cNvPr>
          <p:cNvSpPr>
            <a:spLocks noGrp="1"/>
          </p:cNvSpPr>
          <p:nvPr>
            <p:ph idx="1"/>
          </p:nvPr>
        </p:nvSpPr>
        <p:spPr>
          <a:xfrm>
            <a:off x="757518" y="3281892"/>
            <a:ext cx="10515600" cy="4351338"/>
          </a:xfrm>
        </p:spPr>
        <p:txBody>
          <a:bodyPr>
            <a:normAutofit/>
          </a:bodyPr>
          <a:lstStyle/>
          <a:p>
            <a:pPr marL="0" indent="0" algn="ctr">
              <a:buNone/>
            </a:pPr>
            <a:r>
              <a:rPr lang="zh-TW" altLang="en-US" sz="4400" dirty="0">
                <a:latin typeface="標楷體" panose="03000509000000000000" pitchFamily="65" charset="-120"/>
                <a:ea typeface="標楷體" panose="03000509000000000000" pitchFamily="65" charset="-120"/>
              </a:rPr>
              <a:t>謝 謝 觀 賞</a:t>
            </a:r>
          </a:p>
        </p:txBody>
      </p:sp>
    </p:spTree>
    <p:extLst>
      <p:ext uri="{BB962C8B-B14F-4D97-AF65-F5344CB8AC3E}">
        <p14:creationId xmlns:p14="http://schemas.microsoft.com/office/powerpoint/2010/main" val="272727301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TotalTime>
  <Words>210</Words>
  <Application>Microsoft Office PowerPoint</Application>
  <PresentationFormat>寬螢幕</PresentationFormat>
  <Paragraphs>17</Paragraphs>
  <Slides>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5</vt:i4>
      </vt:variant>
    </vt:vector>
  </HeadingPairs>
  <TitlesOfParts>
    <vt:vector size="11" baseType="lpstr">
      <vt:lpstr>新細明體</vt:lpstr>
      <vt:lpstr>標楷體</vt:lpstr>
      <vt:lpstr>Arial</vt:lpstr>
      <vt:lpstr>Calibri</vt:lpstr>
      <vt:lpstr>Calibri Light</vt:lpstr>
      <vt:lpstr>Office 佈景主題</vt:lpstr>
      <vt:lpstr> 嶺東科技大學114年高教深耕計畫 高教深耕計畫執行成果     </vt:lpstr>
      <vt:lpstr>活動目的</vt:lpstr>
      <vt:lpstr>活 動 花 絮</vt:lpstr>
      <vt:lpstr>活 動 花 絮</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嶺東科技大學112年高教深耕計畫 高教深耕計畫執行成果    面向一：○○○○○○     策略：○○○○○○ 行動方案：○○○○○○</dc:title>
  <dc:creator>tsui</dc:creator>
  <cp:lastModifiedBy>user</cp:lastModifiedBy>
  <cp:revision>45</cp:revision>
  <dcterms:created xsi:type="dcterms:W3CDTF">2023-12-01T09:59:42Z</dcterms:created>
  <dcterms:modified xsi:type="dcterms:W3CDTF">2025-07-30T09:04:21Z</dcterms:modified>
</cp:coreProperties>
</file>